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3" r:id="rId6"/>
    <p:sldId id="264" r:id="rId7"/>
    <p:sldId id="270" r:id="rId8"/>
    <p:sldId id="260" r:id="rId9"/>
    <p:sldId id="272" r:id="rId10"/>
    <p:sldId id="257" r:id="rId11"/>
    <p:sldId id="273" r:id="rId12"/>
    <p:sldId id="274" r:id="rId13"/>
    <p:sldId id="275" r:id="rId14"/>
    <p:sldId id="269" r:id="rId15"/>
    <p:sldId id="276" r:id="rId16"/>
    <p:sldId id="277" r:id="rId17"/>
    <p:sldId id="268" r:id="rId18"/>
    <p:sldId id="278" r:id="rId19"/>
    <p:sldId id="280" r:id="rId20"/>
  </p:sldIdLst>
  <p:sldSz cx="9144000" cy="6858000" type="screen4x3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8FED"/>
    <a:srgbClr val="8EC9FB"/>
    <a:srgbClr val="F3BC1B"/>
    <a:srgbClr val="F5802D"/>
    <a:srgbClr val="BDD8F3"/>
    <a:srgbClr val="EF9747"/>
    <a:srgbClr val="8E95F8"/>
    <a:srgbClr val="000928"/>
    <a:srgbClr val="648ABC"/>
    <a:srgbClr val="345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Objects="1" showGuides="1">
      <p:cViewPr varScale="1">
        <p:scale>
          <a:sx n="71" d="100"/>
          <a:sy n="71" d="100"/>
        </p:scale>
        <p:origin x="1296" y="66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7F004-0975-47E2-ACA5-E018F2C72C52}" type="datetimeFigureOut">
              <a:rPr lang="en-US" smtClean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135EB-47A7-464D-B7F5-CBBCB4486062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3000">
                <a:srgbClr val="000928"/>
              </a:gs>
              <a:gs pos="43000">
                <a:srgbClr val="34598D"/>
              </a:gs>
              <a:gs pos="89000">
                <a:srgbClr val="BDD8F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1255643"/>
            <a:ext cx="6487160" cy="4230757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>
              <a:rot lat="170509" lon="20736677" rev="11714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199" y="1752600"/>
            <a:ext cx="4277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TRACHEOTOMIE UND</a:t>
            </a: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UMGANG MIT TRACHEOSTOMA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7CFAC674-59EC-48BE-A5DC-3EDBBE0F04C6}"/>
              </a:ext>
            </a:extLst>
          </p:cNvPr>
          <p:cNvSpPr txBox="1"/>
          <p:nvPr/>
        </p:nvSpPr>
        <p:spPr>
          <a:xfrm>
            <a:off x="1752600" y="3970201"/>
            <a:ext cx="509359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Philosopher" pitchFamily="50" charset="0"/>
              </a:rPr>
              <a:t>Katerina </a:t>
            </a:r>
            <a:r>
              <a:rPr lang="en-US" sz="1600" b="1" dirty="0" err="1">
                <a:latin typeface="Philosopher" pitchFamily="50" charset="0"/>
              </a:rPr>
              <a:t>Gjorgjevikj</a:t>
            </a:r>
            <a:endParaRPr lang="en-US" sz="1600" b="1" dirty="0">
              <a:latin typeface="Philosopher" pitchFamily="50" charset="0"/>
            </a:endParaRPr>
          </a:p>
          <a:p>
            <a:pPr algn="r"/>
            <a:r>
              <a:rPr lang="de-DE" sz="1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Weiterbildung Intensivpflege &amp; </a:t>
            </a:r>
          </a:p>
          <a:p>
            <a:pPr algn="r"/>
            <a:r>
              <a:rPr lang="de-DE" sz="1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Pflege in der Anästhesie</a:t>
            </a:r>
          </a:p>
          <a:p>
            <a:pPr algn="r"/>
            <a:r>
              <a:rPr lang="de-DE" sz="1400" b="1" dirty="0">
                <a:latin typeface="Calibri" panose="020F0502020204030204" pitchFamily="34" charset="0"/>
                <a:ea typeface="Times New Roman" panose="02020603050405020304" pitchFamily="18" charset="0"/>
              </a:rPr>
              <a:t>IPA 30</a:t>
            </a:r>
            <a:endParaRPr lang="en-US" sz="1400" b="1" dirty="0">
              <a:effectLst/>
              <a:latin typeface="Philosopher" pitchFamily="50" charset="0"/>
              <a:ea typeface="Times New Roman" panose="02020603050405020304" pitchFamily="18" charset="0"/>
            </a:endParaRPr>
          </a:p>
          <a:p>
            <a:pPr algn="r"/>
            <a:endParaRPr lang="en-US" sz="1400" b="1" dirty="0">
              <a:latin typeface="Philosopher" pitchFamily="50" charset="0"/>
            </a:endParaRPr>
          </a:p>
          <a:p>
            <a:pPr algn="r"/>
            <a:endParaRPr lang="en-US" sz="1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82"/>
            <a:ext cx="9144000" cy="6858000"/>
          </a:xfrm>
          <a:prstGeom prst="rect">
            <a:avLst/>
          </a:prstGeom>
          <a:gradFill>
            <a:gsLst>
              <a:gs pos="23000">
                <a:srgbClr val="000928"/>
              </a:gs>
              <a:gs pos="43000">
                <a:srgbClr val="34598D"/>
              </a:gs>
              <a:gs pos="89000">
                <a:srgbClr val="BDD8F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620" y="2062249"/>
            <a:ext cx="4953000" cy="4658998"/>
          </a:xfrm>
          <a:prstGeom prst="roundRect">
            <a:avLst>
              <a:gd name="adj" fmla="val 25605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</a:t>
            </a:r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Nach Material</a:t>
            </a:r>
          </a:p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Nach Bauart</a:t>
            </a:r>
          </a:p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Nach     Zusatzfunktionen</a:t>
            </a:r>
          </a:p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Nach Form</a:t>
            </a:r>
            <a:r>
              <a:rPr lang="de-DE" sz="3200" dirty="0"/>
              <a:t>. </a:t>
            </a:r>
            <a:r>
              <a:rPr lang="de-DE" sz="3200" b="1" dirty="0"/>
              <a:t>Nach </a:t>
            </a:r>
            <a:r>
              <a:rPr lang="de-DE" sz="2400" b="1" dirty="0"/>
              <a:t>Material::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1017" y="206514"/>
            <a:ext cx="5902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</a:rPr>
              <a:t>TRACHEOTOMIE UND UMGANG MIT TRACHEOSTOMA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B5E75007-86B4-46E7-921F-2E9382360894}"/>
              </a:ext>
            </a:extLst>
          </p:cNvPr>
          <p:cNvSpPr/>
          <p:nvPr/>
        </p:nvSpPr>
        <p:spPr>
          <a:xfrm>
            <a:off x="260285" y="630013"/>
            <a:ext cx="4557669" cy="1291001"/>
          </a:xfrm>
          <a:prstGeom prst="roundRect">
            <a:avLst>
              <a:gd name="adj" fmla="val 1226"/>
            </a:avLst>
          </a:prstGeom>
          <a:gradFill>
            <a:gsLst>
              <a:gs pos="0">
                <a:srgbClr val="3C8FED"/>
              </a:gs>
              <a:gs pos="71000">
                <a:srgbClr val="8EC9FB"/>
              </a:gs>
            </a:gsLst>
            <a:lin ang="21540000" scaled="0"/>
          </a:gradFill>
          <a:ln w="76200">
            <a:solidFill>
              <a:srgbClr val="BDD8F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b="1" dirty="0"/>
              <a:t>Typen von Trachealkanülen</a:t>
            </a:r>
            <a:endParaRPr lang="en-US" sz="44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9BE304-A9A7-4FC7-913C-B6401D02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180" y="2118952"/>
            <a:ext cx="3886199" cy="3544970"/>
          </a:xfrm>
          <a:prstGeom prst="rect">
            <a:avLst/>
          </a:prstGeom>
        </p:spPr>
      </p:pic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6ECB638-FCAD-436B-BA6A-40679AE9FD62}"/>
              </a:ext>
            </a:extLst>
          </p:cNvPr>
          <p:cNvGraphicFramePr>
            <a:graphicFrameLocks noGrp="1"/>
          </p:cNvGraphicFramePr>
          <p:nvPr/>
        </p:nvGraphicFramePr>
        <p:xfrm>
          <a:off x="5195180" y="5670913"/>
          <a:ext cx="38861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199">
                  <a:extLst>
                    <a:ext uri="{9D8B030D-6E8A-4147-A177-3AD203B41FA5}">
                      <a16:colId xmlns:a16="http://schemas.microsoft.com/office/drawing/2014/main" val="2514717867"/>
                    </a:ext>
                  </a:extLst>
                </a:gridCol>
              </a:tblGrid>
              <a:tr h="334474">
                <a:tc>
                  <a:txBody>
                    <a:bodyPr/>
                    <a:lstStyle/>
                    <a:p>
                      <a:r>
                        <a:rPr lang="de-DE" sz="1800" b="0" u="none" strike="noStrike" baseline="0" dirty="0">
                          <a:solidFill>
                            <a:srgbClr val="000000"/>
                          </a:solidFill>
                        </a:rPr>
                        <a:t>Trachealkanüle mit Phonationsöffnung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18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65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3000">
                <a:srgbClr val="000928"/>
              </a:gs>
              <a:gs pos="43000">
                <a:srgbClr val="34598D"/>
              </a:gs>
              <a:gs pos="89000">
                <a:srgbClr val="BDD8F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057400" y="1752600"/>
            <a:ext cx="6248400" cy="4492743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>
              <a:rot lat="170509" lon="20736677" rev="11714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206514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TRACHEOTOMIE UND UMGANG MIT TRACHEOSTOMA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99872" y="1633395"/>
            <a:ext cx="4216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3C8FED"/>
                </a:solidFill>
                <a:latin typeface="Philosopher" pitchFamily="50" charset="0"/>
              </a:rPr>
              <a:t>VERBANDWECHSEL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7710" y="2523597"/>
            <a:ext cx="54278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Verbandwechseln bei neuangelegtem Tracheostoma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Komplikationen beim Verbandwechsel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Vorgehen beim Verbandwechsel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Materialen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Durchfürung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0" y="1113615"/>
            <a:ext cx="3124200" cy="1133623"/>
          </a:xfrm>
          <a:prstGeom prst="roundRect">
            <a:avLst>
              <a:gd name="adj" fmla="val 4430"/>
            </a:avLst>
          </a:prstGeom>
          <a:gradFill>
            <a:gsLst>
              <a:gs pos="17000">
                <a:srgbClr val="F5802D"/>
              </a:gs>
              <a:gs pos="70000">
                <a:srgbClr val="F3BC1B"/>
              </a:gs>
            </a:gsLst>
            <a:lin ang="16200000" scaled="0"/>
          </a:gradFill>
          <a:ln>
            <a:solidFill>
              <a:srgbClr val="BDD8F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3C8FED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PFLEGE BEI TRACHEOSTOMA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7317-7428-47D9-AC4A-4708DEAC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Autofit/>
          </a:bodyPr>
          <a:lstStyle/>
          <a:p>
            <a:pPr algn="l"/>
            <a:br>
              <a:rPr lang="en-US" sz="3600" b="1" dirty="0">
                <a:solidFill>
                  <a:schemeClr val="accent1"/>
                </a:solidFill>
              </a:rPr>
            </a:br>
            <a:r>
              <a:rPr lang="en-US" sz="3600" b="1" dirty="0">
                <a:solidFill>
                  <a:schemeClr val="accent1"/>
                </a:solidFill>
              </a:rPr>
              <a:t>NOTFALLMENAGMENT BEI TRACHEOSTOMA</a:t>
            </a:r>
            <a:br>
              <a:rPr lang="en-US" sz="3600" b="1" dirty="0">
                <a:solidFill>
                  <a:schemeClr val="tx1"/>
                </a:solidFill>
              </a:rPr>
            </a:br>
            <a:endParaRPr lang="de-DE" sz="3600" dirty="0">
              <a:highlight>
                <a:srgbClr val="3C8FED"/>
              </a:highlight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8ACBE2-9070-48CB-A26B-BDD55C990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5638800" cy="50593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400" b="1" i="0" u="none" strike="noStrike" baseline="0" dirty="0">
                <a:solidFill>
                  <a:srgbClr val="000000"/>
                </a:solidFill>
              </a:rPr>
              <a:t>Dislokation (Herausfallen) der Trachealkanüle 	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i="0" u="none" strike="noStrike" baseline="0" dirty="0">
                <a:solidFill>
                  <a:srgbClr val="000000"/>
                </a:solidFill>
              </a:rPr>
              <a:t>Wundinfektion 	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i="0" u="none" strike="noStrike" baseline="0" dirty="0">
                <a:solidFill>
                  <a:srgbClr val="000000"/>
                </a:solidFill>
              </a:rPr>
              <a:t>Verlegung der Trachealkanüle mit Sekret 	</a:t>
            </a:r>
          </a:p>
          <a:p>
            <a:r>
              <a:rPr lang="de-DE" sz="2400" b="1" i="0" u="none" strike="noStrike" baseline="0" dirty="0">
                <a:solidFill>
                  <a:srgbClr val="000000"/>
                </a:solidFill>
              </a:rPr>
              <a:t>Blutung Tracheostoma </a:t>
            </a:r>
          </a:p>
          <a:p>
            <a:r>
              <a:rPr lang="de-DE" sz="2400" b="1" i="0" u="none" strike="noStrike" baseline="0" dirty="0">
                <a:solidFill>
                  <a:srgbClr val="000000"/>
                </a:solidFill>
              </a:rPr>
              <a:t>(Hautmazeration) 	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i="0" u="none" strike="noStrike" baseline="0" dirty="0">
                <a:solidFill>
                  <a:srgbClr val="000000"/>
                </a:solidFill>
              </a:rPr>
              <a:t>Pneumonie 	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i="0" u="none" strike="noStrike" baseline="0" dirty="0">
                <a:solidFill>
                  <a:srgbClr val="000000"/>
                </a:solidFill>
              </a:rPr>
              <a:t>Aspiration von Sekret 	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i="0" u="none" strike="noStrike" baseline="0" dirty="0">
                <a:solidFill>
                  <a:srgbClr val="000000"/>
                </a:solidFill>
              </a:rPr>
              <a:t>Cuff-Undichtigkeit 	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b="1" i="0" u="none" strike="noStrike" baseline="0" dirty="0">
                <a:solidFill>
                  <a:srgbClr val="000000"/>
                </a:solidFill>
              </a:rPr>
              <a:t>Herzrhythmusstörung durch </a:t>
            </a:r>
            <a:r>
              <a:rPr lang="de-DE" sz="2400" b="1" i="0" u="none" strike="noStrike" baseline="0" dirty="0" err="1">
                <a:solidFill>
                  <a:srgbClr val="000000"/>
                </a:solidFill>
              </a:rPr>
              <a:t>Vagusreiz</a:t>
            </a:r>
            <a:r>
              <a:rPr lang="de-DE" sz="2400" b="1" i="0" u="none" strike="noStrike" baseline="0" dirty="0">
                <a:solidFill>
                  <a:srgbClr val="000000"/>
                </a:solidFill>
              </a:rPr>
              <a:t> beim Absaugen 	</a:t>
            </a:r>
          </a:p>
          <a:p>
            <a:pPr marL="0" indent="0">
              <a:buNone/>
            </a:pPr>
            <a:endParaRPr lang="de-DE" sz="2400" b="1" dirty="0"/>
          </a:p>
        </p:txBody>
      </p:sp>
      <p:pic>
        <p:nvPicPr>
          <p:cNvPr id="2052" name="Picture 4" descr="Question Mark Logo - LogoDix">
            <a:extLst>
              <a:ext uri="{FF2B5EF4-FFF2-40B4-BE49-F238E27FC236}">
                <a16:creationId xmlns:a16="http://schemas.microsoft.com/office/drawing/2014/main" id="{6A3BB998-3FCC-4DA8-8084-1682B1727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29" y="2362200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3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3000">
                <a:srgbClr val="000928"/>
              </a:gs>
              <a:gs pos="43000">
                <a:srgbClr val="34598D"/>
              </a:gs>
              <a:gs pos="89000">
                <a:srgbClr val="BDD8F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057400" y="1752600"/>
            <a:ext cx="6248400" cy="4492743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>
              <a:rot lat="170509" lon="20736677" rev="11714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206514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TRACHEOTOMIE UND UMGANG MIT TRACHEOSTOMA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7710" y="2523597"/>
            <a:ext cx="542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1113615"/>
            <a:ext cx="3124200" cy="1133623"/>
          </a:xfrm>
          <a:prstGeom prst="roundRect">
            <a:avLst>
              <a:gd name="adj" fmla="val 4430"/>
            </a:avLst>
          </a:prstGeom>
          <a:gradFill>
            <a:gsLst>
              <a:gs pos="17000">
                <a:srgbClr val="F5802D"/>
              </a:gs>
              <a:gs pos="70000">
                <a:srgbClr val="F3BC1B"/>
              </a:gs>
            </a:gsLst>
            <a:lin ang="16200000" scaled="0"/>
          </a:gradFill>
          <a:ln>
            <a:solidFill>
              <a:srgbClr val="BDD8F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3C8FED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DECANULIERUNG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4CE43ED-87D0-4124-AED6-7EC95FF365F7}"/>
              </a:ext>
            </a:extLst>
          </p:cNvPr>
          <p:cNvSpPr txBox="1"/>
          <p:nvPr/>
        </p:nvSpPr>
        <p:spPr>
          <a:xfrm>
            <a:off x="2301695" y="2213470"/>
            <a:ext cx="48409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200" b="1" i="0" u="none" strike="noStrike" baseline="0" dirty="0"/>
              <a:t>Eine Dekanülierung sollte nur bei gesichertem oberem Atemweg,</a:t>
            </a:r>
          </a:p>
          <a:p>
            <a:pPr algn="l"/>
            <a:r>
              <a:rPr lang="de-DE" sz="3200" b="1" i="0" u="none" strike="noStrike" baseline="0" dirty="0"/>
              <a:t>kontrollierten Sekretionen und intaktem Hustenreflex und</a:t>
            </a:r>
          </a:p>
          <a:p>
            <a:pPr algn="l"/>
            <a:r>
              <a:rPr lang="de-DE" sz="3200" b="1" i="0" u="none" strike="noStrike" baseline="0" dirty="0"/>
              <a:t>Schluckakt durchgeführt werden!</a:t>
            </a:r>
            <a:endParaRPr lang="en-US" sz="3200" b="1" dirty="0">
              <a:solidFill>
                <a:srgbClr val="3C8F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45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3000">
                <a:srgbClr val="000928"/>
              </a:gs>
              <a:gs pos="43000">
                <a:srgbClr val="34598D"/>
              </a:gs>
              <a:gs pos="89000">
                <a:srgbClr val="BDD8F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33650" y="2003286"/>
            <a:ext cx="4076700" cy="4230757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33800" y="3581400"/>
            <a:ext cx="1308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3C8FED"/>
                </a:solidFill>
                <a:latin typeface="Philosopher" pitchFamily="50" charset="0"/>
              </a:rPr>
              <a:t>FAZIT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3000">
                <a:srgbClr val="000928"/>
              </a:gs>
              <a:gs pos="43000">
                <a:srgbClr val="34598D"/>
              </a:gs>
              <a:gs pos="89000">
                <a:srgbClr val="BDD8F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6894" y="206514"/>
            <a:ext cx="8964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TRACHEOTOMIE UND UMGANG MIT TRACHEOSTOMA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5950" y="1132894"/>
            <a:ext cx="8225117" cy="5246757"/>
            <a:chOff x="880343" y="578981"/>
            <a:chExt cx="7565592" cy="5246757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9" name="Rounded Rectangle 8"/>
            <p:cNvSpPr/>
            <p:nvPr/>
          </p:nvSpPr>
          <p:spPr>
            <a:xfrm>
              <a:off x="880343" y="578981"/>
              <a:ext cx="3335299" cy="914400"/>
            </a:xfrm>
            <a:prstGeom prst="roundRect">
              <a:avLst>
                <a:gd name="adj" fmla="val 1226"/>
              </a:avLst>
            </a:prstGeom>
            <a:gradFill>
              <a:gsLst>
                <a:gs pos="0">
                  <a:srgbClr val="3C8FED"/>
                </a:gs>
                <a:gs pos="71000">
                  <a:srgbClr val="8EC9FB"/>
                </a:gs>
              </a:gsLst>
              <a:lin ang="21540000" scaled="0"/>
            </a:gradFill>
            <a:ln w="76200">
              <a:solidFill>
                <a:srgbClr val="BDD8F3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QUELLEN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487483" y="1656358"/>
              <a:ext cx="6958452" cy="4169380"/>
            </a:xfrm>
            <a:prstGeom prst="roundRect">
              <a:avLst>
                <a:gd name="adj" fmla="val 1226"/>
              </a:avLst>
            </a:prstGeom>
            <a:solidFill>
              <a:schemeClr val="bg1"/>
            </a:solidFill>
            <a:ln w="76200">
              <a:solidFill>
                <a:srgbClr val="BDD8F3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CD86B0CC-ECEC-4598-AB5A-F84D4B9C6762}"/>
              </a:ext>
            </a:extLst>
          </p:cNvPr>
          <p:cNvSpPr txBox="1"/>
          <p:nvPr/>
        </p:nvSpPr>
        <p:spPr>
          <a:xfrm>
            <a:off x="1143000" y="2210271"/>
            <a:ext cx="75650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de-DE" b="0" dirty="0">
                <a:effectLst/>
              </a:rPr>
              <a:t>Döbereiner, J., Ronellenfitsch, U., Lorenz, K. &amp; Kleeff, J. (2021). Tracheostomie/Tracheotomie. Allgemein- und Viszeralchirurgie Up2date, 15(02), 151–163. https://doi.org/10.1055/a-1287-4643</a:t>
            </a:r>
          </a:p>
          <a:p>
            <a:r>
              <a:rPr lang="de-DE" b="0" dirty="0">
                <a:effectLst/>
              </a:rPr>
              <a:t>-Lang, H. (2020): Beatmung für Einsteiger. Theorie und Praxis für die Gesundheits- und Krankenpflege. 3., aktualisierte und erweiterte Auflage. Springer-Verlag. Berlin, Hamburg.</a:t>
            </a:r>
          </a:p>
          <a:p>
            <a:r>
              <a:rPr lang="de-DE" dirty="0"/>
              <a:t>-Larsen, R., Fink, T. &amp; Müller-Wolff, T. (2021). Larsens Anästhesie und Intensivmedizin für die Fachpflege. In Springer eBooks. https://doi.org/10.1007/978-3-662-63127-0</a:t>
            </a:r>
            <a:endParaRPr lang="de-DE" b="0" dirty="0">
              <a:effectLst/>
            </a:endParaRPr>
          </a:p>
          <a:p>
            <a:r>
              <a:rPr lang="de-DE" b="0" dirty="0">
                <a:effectLst/>
              </a:rPr>
              <a:t>-Schneider-</a:t>
            </a:r>
            <a:r>
              <a:rPr lang="de-DE" b="0" dirty="0" err="1">
                <a:effectLst/>
              </a:rPr>
              <a:t>Stickler</a:t>
            </a:r>
            <a:r>
              <a:rPr lang="de-DE" b="0" dirty="0">
                <a:effectLst/>
              </a:rPr>
              <a:t>, B. &amp; Kress, P. (2018). Tracheotomie und Tracheostomaversorgung. https://doi.org/10.1007/978-3-7091-4868-6</a:t>
            </a:r>
          </a:p>
          <a:p>
            <a:r>
              <a:rPr lang="de-DE" dirty="0"/>
              <a:t>Schewior-Popp S., Sitzmann F., Ullrich L.: Thiemes Pflege – Das Lehrbuch für Pflegende in Ausbildung, 12. Auflage, 2012</a:t>
            </a:r>
          </a:p>
          <a:p>
            <a:r>
              <a:rPr lang="de-DE" dirty="0"/>
              <a:t>-</a:t>
            </a:r>
            <a:endParaRPr lang="de-DE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825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7317-7428-47D9-AC4A-4708DEAC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Autofit/>
          </a:bodyPr>
          <a:lstStyle/>
          <a:p>
            <a:pPr algn="l"/>
            <a:br>
              <a:rPr lang="en-US" sz="3600" b="1" dirty="0">
                <a:solidFill>
                  <a:schemeClr val="accent1"/>
                </a:solidFill>
              </a:rPr>
            </a:br>
            <a:r>
              <a:rPr lang="en-US" sz="3600" b="1" dirty="0">
                <a:solidFill>
                  <a:schemeClr val="accent1"/>
                </a:solidFill>
              </a:rPr>
              <a:t>DANKE FÜR EURE AUFMERKSAMKEIT</a:t>
            </a:r>
            <a:br>
              <a:rPr lang="en-US" sz="3600" b="1" dirty="0">
                <a:solidFill>
                  <a:schemeClr val="tx1"/>
                </a:solidFill>
              </a:rPr>
            </a:br>
            <a:endParaRPr lang="de-DE" sz="3600" dirty="0">
              <a:highlight>
                <a:srgbClr val="3C8FED"/>
              </a:highlight>
            </a:endParaRPr>
          </a:p>
        </p:txBody>
      </p:sp>
      <p:pic>
        <p:nvPicPr>
          <p:cNvPr id="5126" name="Picture 6" descr="44 lustige Bilder von Krankenschwester | Lustig">
            <a:extLst>
              <a:ext uri="{FF2B5EF4-FFF2-40B4-BE49-F238E27FC236}">
                <a16:creationId xmlns:a16="http://schemas.microsoft.com/office/drawing/2014/main" id="{9F434B98-B8C1-453C-92BB-237B1498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59" y="1447800"/>
            <a:ext cx="5257799" cy="532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Question Mark Man Stock Illustration 189017990 | Shutterstock">
            <a:extLst>
              <a:ext uri="{FF2B5EF4-FFF2-40B4-BE49-F238E27FC236}">
                <a16:creationId xmlns:a16="http://schemas.microsoft.com/office/drawing/2014/main" id="{AF923305-9121-4E46-8215-1F4EA4E75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064" y="909276"/>
            <a:ext cx="1337983" cy="152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33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3000">
                <a:srgbClr val="000928"/>
              </a:gs>
              <a:gs pos="43000">
                <a:srgbClr val="34598D"/>
              </a:gs>
              <a:gs pos="89000">
                <a:srgbClr val="BDD8F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09600" y="206514"/>
            <a:ext cx="5902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TRACHEOTOMIE UND UMGANG MIT TRACHEOSTOMA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198" y="1313621"/>
            <a:ext cx="9103660" cy="5239579"/>
            <a:chOff x="400240" y="1143000"/>
            <a:chExt cx="8248459" cy="5239579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9" name="Rounded Rectangle 8"/>
            <p:cNvSpPr/>
            <p:nvPr/>
          </p:nvSpPr>
          <p:spPr>
            <a:xfrm>
              <a:off x="400240" y="1143001"/>
              <a:ext cx="3335299" cy="914400"/>
            </a:xfrm>
            <a:prstGeom prst="roundRect">
              <a:avLst>
                <a:gd name="adj" fmla="val 1226"/>
              </a:avLst>
            </a:prstGeom>
            <a:gradFill>
              <a:gsLst>
                <a:gs pos="0">
                  <a:srgbClr val="3C8FED"/>
                </a:gs>
                <a:gs pos="71000">
                  <a:srgbClr val="8EC9FB"/>
                </a:gs>
              </a:gsLst>
              <a:lin ang="21540000" scaled="0"/>
            </a:gradFill>
            <a:ln w="76200">
              <a:solidFill>
                <a:srgbClr val="BDD8F3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GLIEDERUNG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539610" y="1143000"/>
              <a:ext cx="5109089" cy="5239579"/>
            </a:xfrm>
            <a:prstGeom prst="roundRect">
              <a:avLst>
                <a:gd name="adj" fmla="val 1226"/>
              </a:avLst>
            </a:prstGeom>
            <a:solidFill>
              <a:schemeClr val="bg1"/>
            </a:solidFill>
            <a:ln w="76200">
              <a:solidFill>
                <a:srgbClr val="BDD8F3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10628" y="1428690"/>
            <a:ext cx="54571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Einleitung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Unterschied zwieschen Tracheotomie und Tracheostoma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Anatomie und Funktion der Trachea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Tracheotomietechniken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Trachealkanüle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Pflege bei Tracheostoma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Notfallmenagment, Komplikationen, Prevention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400" b="1" i="0" u="none" strike="noStrike" baseline="0" dirty="0"/>
              <a:t>Dekanülierung</a:t>
            </a: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Trachealkanülewechsel-praktische Demonstration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Fazit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 err="1"/>
              <a:t>Quellen</a:t>
            </a: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3000">
                <a:srgbClr val="000928"/>
              </a:gs>
              <a:gs pos="43000">
                <a:srgbClr val="34598D"/>
              </a:gs>
              <a:gs pos="89000">
                <a:srgbClr val="BDD8F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7"/>
          <p:cNvGrpSpPr/>
          <p:nvPr/>
        </p:nvGrpSpPr>
        <p:grpSpPr>
          <a:xfrm>
            <a:off x="1975582" y="3873763"/>
            <a:ext cx="5486400" cy="1411357"/>
            <a:chOff x="381000" y="1143000"/>
            <a:chExt cx="8267700" cy="4230757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9" name="Rounded Rectangle 8"/>
            <p:cNvSpPr/>
            <p:nvPr/>
          </p:nvSpPr>
          <p:spPr>
            <a:xfrm>
              <a:off x="381000" y="1143000"/>
              <a:ext cx="2133600" cy="4230757"/>
            </a:xfrm>
            <a:prstGeom prst="roundRect">
              <a:avLst>
                <a:gd name="adj" fmla="val 1226"/>
              </a:avLst>
            </a:prstGeom>
            <a:gradFill>
              <a:gsLst>
                <a:gs pos="0">
                  <a:srgbClr val="3C8FED"/>
                </a:gs>
                <a:gs pos="71000">
                  <a:srgbClr val="8EC9FB"/>
                </a:gs>
              </a:gsLst>
              <a:lin ang="21540000" scaled="0"/>
            </a:gradFill>
            <a:ln w="76200">
              <a:solidFill>
                <a:srgbClr val="BDD8F3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209800" y="1143000"/>
              <a:ext cx="6438900" cy="4230757"/>
            </a:xfrm>
            <a:prstGeom prst="roundRect">
              <a:avLst>
                <a:gd name="adj" fmla="val 1226"/>
              </a:avLst>
            </a:prstGeom>
            <a:solidFill>
              <a:schemeClr val="bg1"/>
            </a:solidFill>
            <a:ln w="76200">
              <a:solidFill>
                <a:srgbClr val="BDD8F3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819400" y="1120914"/>
            <a:ext cx="3557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3C8FED"/>
                </a:solidFill>
              </a:rPr>
              <a:t>Einleitung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" y="206514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TRACHEOTOMIE UND UMGANG MIT TRACHEOSTOMA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Tracheostomy 101: About, Procedure, Risks &amp; Purpose- Homage Malaysia">
            <a:extLst>
              <a:ext uri="{FF2B5EF4-FFF2-40B4-BE49-F238E27FC236}">
                <a16:creationId xmlns:a16="http://schemas.microsoft.com/office/drawing/2014/main" id="{7854C75D-2849-415B-9D76-7B6C3F22A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43090"/>
            <a:ext cx="6629400" cy="430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7317-7428-47D9-AC4A-4708DEAC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>
                <a:highlight>
                  <a:srgbClr val="3C8FED"/>
                </a:highlight>
              </a:rPr>
              <a:t>UNTERSCHIED ZWIESCHEN TRACHEOTOMIE UND TRACHEOSTOMA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D330C8-D8E0-498E-88E3-DB0E57F9D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514600"/>
            <a:ext cx="4038600" cy="3124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TRACHEOTOMIE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</a:t>
            </a:r>
          </a:p>
          <a:p>
            <a:pPr marL="0" indent="0">
              <a:buNone/>
            </a:pPr>
            <a:r>
              <a:rPr lang="en-US" dirty="0"/>
              <a:t>Der operative Eingriff, bei dem die </a:t>
            </a:r>
            <a:r>
              <a:rPr lang="de-DE" dirty="0"/>
              <a:t>Luftröhre eröffnet wird um einen Zugang zu schaffen.</a:t>
            </a:r>
          </a:p>
          <a:p>
            <a:pPr marL="0" indent="0">
              <a:buNone/>
            </a:pPr>
            <a:r>
              <a:rPr lang="de-DE" b="1" dirty="0"/>
              <a:t>DER EINGRIF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FD5A84-8D43-48D3-A0D5-C70EBF53B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7165" y="2492187"/>
            <a:ext cx="4038600" cy="3124201"/>
          </a:xfrm>
        </p:spPr>
        <p:txBody>
          <a:bodyPr/>
          <a:lstStyle/>
          <a:p>
            <a:pPr marL="0" indent="0">
              <a:buNone/>
            </a:pPr>
            <a:r>
              <a:rPr lang="de-DE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TRACHEOSTOMA-</a:t>
            </a:r>
          </a:p>
          <a:p>
            <a:pPr marL="0" indent="0">
              <a:buNone/>
            </a:pPr>
            <a:r>
              <a:rPr lang="de-DE" dirty="0"/>
              <a:t>Die Öffnung die durch die Tracheotomie </a:t>
            </a:r>
            <a:r>
              <a:rPr lang="de-DE" dirty="0" err="1"/>
              <a:t>enstand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DAS ERGEBNIS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398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3000">
                <a:srgbClr val="000928"/>
              </a:gs>
              <a:gs pos="43000">
                <a:srgbClr val="34598D"/>
              </a:gs>
              <a:gs pos="89000">
                <a:srgbClr val="BDD8F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2533" y="2066120"/>
            <a:ext cx="3809867" cy="4724400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</a:rPr>
              <a:t>LUFTLEITUNG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</a:rPr>
              <a:t>REINIGUNG DER LUFT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</a:rPr>
              <a:t>BEFEUCHTUNG UND ERWÄRMUNG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</a:rPr>
              <a:t>SCHUTZFUNKTION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b="1" dirty="0">
                <a:solidFill>
                  <a:srgbClr val="002060"/>
                </a:solidFill>
              </a:rPr>
              <a:t>ELASTIZITET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200036"/>
            <a:ext cx="5902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TRACHEOTOMIE UND UMGANG MIT TRACHEOSTOMA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B5E75007-86B4-46E7-921F-2E9382360894}"/>
              </a:ext>
            </a:extLst>
          </p:cNvPr>
          <p:cNvSpPr/>
          <p:nvPr/>
        </p:nvSpPr>
        <p:spPr>
          <a:xfrm>
            <a:off x="1828800" y="627692"/>
            <a:ext cx="4557669" cy="1291001"/>
          </a:xfrm>
          <a:prstGeom prst="roundRect">
            <a:avLst>
              <a:gd name="adj" fmla="val 1226"/>
            </a:avLst>
          </a:prstGeom>
          <a:gradFill>
            <a:gsLst>
              <a:gs pos="0">
                <a:srgbClr val="3C8FED"/>
              </a:gs>
              <a:gs pos="71000">
                <a:srgbClr val="8EC9FB"/>
              </a:gs>
            </a:gsLst>
            <a:lin ang="21540000" scaled="0"/>
          </a:gradFill>
          <a:ln w="76200">
            <a:solidFill>
              <a:srgbClr val="BDD8F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ANATOMIE UND FUNKTION DER TRACHEA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C0E1DEC-9C00-4A47-BA4B-C3D629AE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62431"/>
            <a:ext cx="5099901" cy="47280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7317-7428-47D9-AC4A-4708DEAC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de-DE" sz="3600" dirty="0">
                <a:highlight>
                  <a:srgbClr val="3C8FED"/>
                </a:highlight>
              </a:rPr>
              <a:t> DAS TRACHEOSTOMA-ANLAGE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FD5A84-8D43-48D3-A0D5-C70EBF53B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6503" y="991662"/>
            <a:ext cx="4309594" cy="4212540"/>
          </a:xfrm>
        </p:spPr>
        <p:txBody>
          <a:bodyPr>
            <a:normAutofit/>
          </a:bodyPr>
          <a:lstStyle/>
          <a:p>
            <a:r>
              <a:rPr lang="de-DE" sz="2500" b="1" i="0" u="none" strike="noStrike" baseline="0" dirty="0"/>
              <a:t>1  - Adamsapfel</a:t>
            </a:r>
          </a:p>
          <a:p>
            <a:r>
              <a:rPr lang="de-DE" sz="2500" b="1" i="0" u="none" strike="noStrike" baseline="0" dirty="0"/>
              <a:t> 2 - Schildknorpel</a:t>
            </a:r>
          </a:p>
          <a:p>
            <a:r>
              <a:rPr lang="de-DE" sz="2500" b="1" i="0" u="none" strike="noStrike" baseline="0" dirty="0"/>
              <a:t>3  - Oberes Horn des Schildknorpels</a:t>
            </a:r>
          </a:p>
          <a:p>
            <a:r>
              <a:rPr lang="de-DE" sz="2500" b="1" i="0" u="none" strike="noStrike" baseline="0" dirty="0"/>
              <a:t> 4 - </a:t>
            </a:r>
            <a:r>
              <a:rPr lang="de-DE" sz="2500" b="1" dirty="0"/>
              <a:t>Ringknorpel</a:t>
            </a:r>
            <a:endParaRPr lang="de-DE" sz="2500" b="1" i="0" u="none" strike="noStrike" baseline="0" dirty="0"/>
          </a:p>
          <a:p>
            <a:r>
              <a:rPr lang="de-DE" sz="2500" b="1" i="0" u="none" strike="noStrike" baseline="0" dirty="0"/>
              <a:t> 5 –Unteres Horn des Schildknorpels</a:t>
            </a:r>
          </a:p>
          <a:p>
            <a:r>
              <a:rPr lang="de-DE" sz="2500" b="1" i="0" u="none" strike="noStrike" baseline="0" dirty="0"/>
              <a:t>6 - </a:t>
            </a:r>
            <a:r>
              <a:rPr lang="de-DE" sz="2500" b="1" i="0" u="none" strike="noStrike" baseline="0"/>
              <a:t>erste Trachealspange-</a:t>
            </a:r>
            <a:endParaRPr lang="de-DE" sz="2400" b="1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8D5A6D3-74A1-4343-AF11-CF03BC9E206E}"/>
              </a:ext>
            </a:extLst>
          </p:cNvPr>
          <p:cNvSpPr txBox="1">
            <a:spLocks/>
          </p:cNvSpPr>
          <p:nvPr/>
        </p:nvSpPr>
        <p:spPr>
          <a:xfrm>
            <a:off x="457200" y="563086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dirty="0">
              <a:highlight>
                <a:srgbClr val="3C8FED"/>
              </a:highlight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057003-DFE9-4888-AAB8-D39914988EB8}"/>
              </a:ext>
            </a:extLst>
          </p:cNvPr>
          <p:cNvSpPr txBox="1"/>
          <p:nvPr/>
        </p:nvSpPr>
        <p:spPr>
          <a:xfrm>
            <a:off x="0" y="5630862"/>
            <a:ext cx="89577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400" b="1" i="0" dirty="0">
                <a:solidFill>
                  <a:srgbClr val="000000"/>
                </a:solidFill>
                <a:effectLst/>
                <a:highlight>
                  <a:srgbClr val="3C8FED"/>
                </a:highlight>
                <a:latin typeface="-apple-system"/>
              </a:rPr>
              <a:t>-Die Tracheotomie wird  der Mitte des Halses durchgeführt, meisten    zwischen dem 2 und 4 Trachealring.</a:t>
            </a:r>
          </a:p>
          <a:p>
            <a:pPr algn="l"/>
            <a:r>
              <a:rPr lang="de-DE" sz="2400" b="1" i="0" dirty="0">
                <a:solidFill>
                  <a:srgbClr val="000000"/>
                </a:solidFill>
                <a:effectLst/>
                <a:highlight>
                  <a:srgbClr val="3C8FED"/>
                </a:highlight>
                <a:latin typeface="-apple-system"/>
              </a:rPr>
              <a:t>-Sie liegt unterhalb des Larynx und oberhalb der Brustregion.</a:t>
            </a:r>
          </a:p>
          <a:p>
            <a:pPr algn="ctr"/>
            <a:endParaRPr lang="de-DE" sz="2400" dirty="0">
              <a:highlight>
                <a:srgbClr val="3C8FED"/>
              </a:highlight>
            </a:endParaRP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4985C69-99B8-46C7-9839-5EC45BD4F9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7903" y="940233"/>
            <a:ext cx="4038600" cy="4038600"/>
          </a:xfrm>
        </p:spPr>
      </p:pic>
    </p:spTree>
    <p:extLst>
      <p:ext uri="{BB962C8B-B14F-4D97-AF65-F5344CB8AC3E}">
        <p14:creationId xmlns:p14="http://schemas.microsoft.com/office/powerpoint/2010/main" val="223640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4603376" y="2209800"/>
            <a:ext cx="3810000" cy="838200"/>
          </a:xfrm>
          <a:prstGeom prst="roundRect">
            <a:avLst/>
          </a:prstGeom>
          <a:gradFill>
            <a:gsLst>
              <a:gs pos="17000">
                <a:srgbClr val="3C8FED"/>
              </a:gs>
              <a:gs pos="70000">
                <a:srgbClr val="8EC9FB"/>
              </a:gs>
            </a:gsLst>
            <a:lin ang="16200000" scaled="0"/>
          </a:gradFill>
          <a:ln>
            <a:solidFill>
              <a:srgbClr val="BDD8F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3C8FED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OFFENE CHIRURGISCHE TRACHEOTOMIE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03376" y="3319780"/>
            <a:ext cx="4007224" cy="3302448"/>
          </a:xfrm>
          <a:prstGeom prst="roundRect">
            <a:avLst>
              <a:gd name="adj" fmla="val 4430"/>
            </a:avLst>
          </a:prstGeom>
          <a:gradFill>
            <a:gsLst>
              <a:gs pos="17000">
                <a:srgbClr val="3C8FED"/>
              </a:gs>
              <a:gs pos="70000">
                <a:srgbClr val="8EC9FB"/>
              </a:gs>
            </a:gsLst>
            <a:lin ang="16200000" scaled="0"/>
          </a:gradFill>
          <a:ln>
            <a:solidFill>
              <a:srgbClr val="BDD8F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3C8FED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/>
                </a:solidFill>
              </a:rPr>
              <a:t>INTIKATIONEN</a:t>
            </a: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/>
                </a:solidFill>
              </a:rPr>
              <a:t>VORTEILE DER TRACHEOTOMIE IM VERGLEICH ZU ORAL/NASAL INTUBATION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57200" y="3250752"/>
            <a:ext cx="3810000" cy="3302448"/>
          </a:xfrm>
          <a:prstGeom prst="roundRect">
            <a:avLst>
              <a:gd name="adj" fmla="val 4430"/>
            </a:avLst>
          </a:prstGeom>
          <a:gradFill>
            <a:gsLst>
              <a:gs pos="17000">
                <a:srgbClr val="F5802D"/>
              </a:gs>
              <a:gs pos="70000">
                <a:srgbClr val="F3BC1B"/>
              </a:gs>
            </a:gsLst>
            <a:lin ang="16200000" scaled="0"/>
          </a:gradFill>
          <a:ln>
            <a:solidFill>
              <a:srgbClr val="BDD8F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3C8FED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INDIKATIONEN</a:t>
            </a: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KONTRAINDIKATIONEN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33400" y="2166620"/>
            <a:ext cx="3733800" cy="881380"/>
          </a:xfrm>
          <a:prstGeom prst="roundRect">
            <a:avLst>
              <a:gd name="adj" fmla="val 4430"/>
            </a:avLst>
          </a:prstGeom>
          <a:gradFill>
            <a:gsLst>
              <a:gs pos="17000">
                <a:srgbClr val="F5802D"/>
              </a:gs>
              <a:gs pos="70000">
                <a:srgbClr val="F3BC1B"/>
              </a:gs>
            </a:gsLst>
            <a:lin ang="16200000" scaled="0"/>
          </a:gradFill>
          <a:ln>
            <a:solidFill>
              <a:srgbClr val="BDD8F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3C8FED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PERKUTANE DILATATIVE TRACHEOTOMIE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49631A7-B089-4743-9921-B7AA226C7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85938"/>
              </p:ext>
            </p:extLst>
          </p:nvPr>
        </p:nvGraphicFramePr>
        <p:xfrm>
          <a:off x="1143000" y="685800"/>
          <a:ext cx="6476999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6999">
                  <a:extLst>
                    <a:ext uri="{9D8B030D-6E8A-4147-A177-3AD203B41FA5}">
                      <a16:colId xmlns:a16="http://schemas.microsoft.com/office/drawing/2014/main" val="1109597141"/>
                    </a:ext>
                  </a:extLst>
                </a:gridCol>
              </a:tblGrid>
              <a:tr h="10820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205231"/>
                  </a:ext>
                </a:extLst>
              </a:tr>
            </a:tbl>
          </a:graphicData>
        </a:graphic>
      </p:graphicFrame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56CAE7BD-3532-4C08-9424-DC9ECAC14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21083"/>
              </p:ext>
            </p:extLst>
          </p:nvPr>
        </p:nvGraphicFramePr>
        <p:xfrm>
          <a:off x="457200" y="200660"/>
          <a:ext cx="7772399" cy="1737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772399">
                  <a:extLst>
                    <a:ext uri="{9D8B030D-6E8A-4147-A177-3AD203B41FA5}">
                      <a16:colId xmlns:a16="http://schemas.microsoft.com/office/drawing/2014/main" val="937818362"/>
                    </a:ext>
                  </a:extLst>
                </a:gridCol>
              </a:tblGrid>
              <a:tr h="156718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TRACHEOTOMIE UND UMGANG MIT TRACHEOSTOMA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TRACHEOTOMIETECHNIKEN </a:t>
                      </a:r>
                    </a:p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398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7317-7428-47D9-AC4A-4708DEAC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br>
              <a:rPr lang="en-US" sz="3600" b="1" dirty="0">
                <a:solidFill>
                  <a:schemeClr val="accent1"/>
                </a:solidFill>
              </a:rPr>
            </a:br>
            <a:r>
              <a:rPr lang="en-US" sz="3600" b="1" dirty="0">
                <a:solidFill>
                  <a:schemeClr val="accent1"/>
                </a:solidFill>
              </a:rPr>
              <a:t>OFFENE CHIRURGISCHE TRACHEOTOMIE</a:t>
            </a:r>
            <a:br>
              <a:rPr lang="en-US" sz="3600" b="1" dirty="0">
                <a:solidFill>
                  <a:schemeClr val="tx1"/>
                </a:solidFill>
              </a:rPr>
            </a:br>
            <a:endParaRPr lang="de-DE" sz="3600" dirty="0">
              <a:highlight>
                <a:srgbClr val="3C8FED"/>
              </a:highlight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EB51AE1-B1DC-4F2D-8051-879A254D77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600" y="1105861"/>
            <a:ext cx="8458200" cy="5752139"/>
          </a:xfrm>
        </p:spPr>
      </p:pic>
    </p:spTree>
    <p:extLst>
      <p:ext uri="{BB962C8B-B14F-4D97-AF65-F5344CB8AC3E}">
        <p14:creationId xmlns:p14="http://schemas.microsoft.com/office/powerpoint/2010/main" val="239991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7317-7428-47D9-AC4A-4708DEAC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br>
              <a:rPr lang="en-US" sz="3600" b="1" dirty="0">
                <a:solidFill>
                  <a:schemeClr val="accent1"/>
                </a:solidFill>
              </a:rPr>
            </a:br>
            <a:br>
              <a:rPr lang="en-US" sz="3600" b="1" dirty="0">
                <a:solidFill>
                  <a:schemeClr val="accent1"/>
                </a:solidFill>
              </a:rPr>
            </a:br>
            <a:r>
              <a:rPr lang="en-US" sz="3600" b="1" dirty="0">
                <a:solidFill>
                  <a:schemeClr val="accent1"/>
                </a:solidFill>
              </a:rPr>
              <a:t>PERKUTANE DILATATIVE TRACHEOTOMIE</a:t>
            </a:r>
            <a:br>
              <a:rPr lang="en-US" sz="3600" b="1" dirty="0">
                <a:solidFill>
                  <a:schemeClr val="tx1"/>
                </a:solidFill>
              </a:rPr>
            </a:br>
            <a:br>
              <a:rPr lang="en-US" sz="3600" b="1" dirty="0">
                <a:solidFill>
                  <a:schemeClr val="tx1"/>
                </a:solidFill>
              </a:rPr>
            </a:br>
            <a:endParaRPr lang="de-DE" sz="3600" dirty="0">
              <a:highlight>
                <a:srgbClr val="3C8FED"/>
              </a:highlight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89FB305-FC87-4D10-A1A4-C60EB3A0F2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3500" y="990600"/>
            <a:ext cx="6477000" cy="5867400"/>
          </a:xfrm>
        </p:spPr>
      </p:pic>
    </p:spTree>
    <p:extLst>
      <p:ext uri="{BB962C8B-B14F-4D97-AF65-F5344CB8AC3E}">
        <p14:creationId xmlns:p14="http://schemas.microsoft.com/office/powerpoint/2010/main" val="37763973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37696D9D1D95EC45A9440548E782419D04008C4669C20C93454ABB50E332FADBDDBE" ma:contentTypeVersion="55" ma:contentTypeDescription="Create a new document." ma:contentTypeScope="" ma:versionID="0862fa1d3c98dca9116b8c2bbf050b2c">
  <xsd:schema xmlns:xsd="http://www.w3.org/2001/XMLSchema" xmlns:xs="http://www.w3.org/2001/XMLSchema" xmlns:p="http://schemas.microsoft.com/office/2006/metadata/properties" xmlns:ns2="f105ad54-119a-4495-aa55-0e28b6b4ad2f" xmlns:ns3="c7af2036-029c-470e-8042-297c68a41472" targetNamespace="http://schemas.microsoft.com/office/2006/metadata/properties" ma:root="true" ma:fieldsID="efcf89ea05a71204977c7c6a0a118372" ns2:_="" ns3:_="">
    <xsd:import namespace="f105ad54-119a-4495-aa55-0e28b6b4ad2f"/>
    <xsd:import namespace="c7af2036-029c-470e-8042-297c68a41472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5ad54-119a-4495-aa55-0e28b6b4ad2f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fcc66ca1-c804-4edc-95c8-efd5040409e2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77ED1C39-458B-43CB-92CF-2BB5034D6716}" ma:internalName="CSXSubmissionMarket" ma:readOnly="false" ma:showField="MarketName" ma:web="f105ad54-119a-4495-aa55-0e28b6b4ad2f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6cd481e8-ffbe-48c6-a0d2-a06a66f62d0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48E76E2C-5BED-4E0E-9D91-D053B66F5ED2}" ma:internalName="InProjectListLookup" ma:readOnly="true" ma:showField="InProjectLis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49953ee0-cdd8-4a42-ac76-36ba2a8fee2f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48E76E2C-5BED-4E0E-9D91-D053B66F5ED2}" ma:internalName="LastCompleteVersionLookup" ma:readOnly="true" ma:showField="LastComplete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48E76E2C-5BED-4E0E-9D91-D053B66F5ED2}" ma:internalName="LastPreviewErrorLookup" ma:readOnly="true" ma:showField="LastPreview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48E76E2C-5BED-4E0E-9D91-D053B66F5ED2}" ma:internalName="LastPreviewResultLookup" ma:readOnly="true" ma:showField="LastPreview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48E76E2C-5BED-4E0E-9D91-D053B66F5ED2}" ma:internalName="LastPreviewAttemptDateLookup" ma:readOnly="true" ma:showField="LastPreview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48E76E2C-5BED-4E0E-9D91-D053B66F5ED2}" ma:internalName="LastPreviewedByLookup" ma:readOnly="true" ma:showField="LastPreview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48E76E2C-5BED-4E0E-9D91-D053B66F5ED2}" ma:internalName="LastPreviewTimeLookup" ma:readOnly="true" ma:showField="LastPreview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48E76E2C-5BED-4E0E-9D91-D053B66F5ED2}" ma:internalName="LastPreviewVersionLookup" ma:readOnly="true" ma:showField="LastPreview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48E76E2C-5BED-4E0E-9D91-D053B66F5ED2}" ma:internalName="LastPublishErrorLookup" ma:readOnly="true" ma:showField="LastPublish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48E76E2C-5BED-4E0E-9D91-D053B66F5ED2}" ma:internalName="LastPublishResultLookup" ma:readOnly="true" ma:showField="LastPublish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48E76E2C-5BED-4E0E-9D91-D053B66F5ED2}" ma:internalName="LastPublishAttemptDateLookup" ma:readOnly="true" ma:showField="LastPublish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48E76E2C-5BED-4E0E-9D91-D053B66F5ED2}" ma:internalName="LastPublishedByLookup" ma:readOnly="true" ma:showField="LastPublish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48E76E2C-5BED-4E0E-9D91-D053B66F5ED2}" ma:internalName="LastPublishTimeLookup" ma:readOnly="true" ma:showField="LastPublish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48E76E2C-5BED-4E0E-9D91-D053B66F5ED2}" ma:internalName="LastPublishVersionLookup" ma:readOnly="true" ma:showField="LastPublish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F611A6F9-FC3A-482F-805C-5B55AA6502C0}" ma:internalName="LocLastLocAttemptVersionLookup" ma:readOnly="false" ma:showField="LastLocAttemptVersion" ma:web="f105ad54-119a-4495-aa55-0e28b6b4ad2f">
      <xsd:simpleType>
        <xsd:restriction base="dms:Lookup"/>
      </xsd:simpleType>
    </xsd:element>
    <xsd:element name="LocLastLocAttemptVersionTypeLookup" ma:index="72" nillable="true" ma:displayName="Loc Last Loc Attempt Version Type" ma:default="" ma:list="{F611A6F9-FC3A-482F-805C-5B55AA6502C0}" ma:internalName="LocLastLocAttemptVersionTypeLookup" ma:readOnly="true" ma:showField="LastLocAttemptVersionType" ma:web="f105ad54-119a-4495-aa55-0e28b6b4ad2f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F611A6F9-FC3A-482F-805C-5B55AA6502C0}" ma:internalName="LocNewPublishedVersionLookup" ma:readOnly="true" ma:showField="NewPublishedVersion" ma:web="f105ad54-119a-4495-aa55-0e28b6b4ad2f">
      <xsd:simpleType>
        <xsd:restriction base="dms:Lookup"/>
      </xsd:simpleType>
    </xsd:element>
    <xsd:element name="LocOverallHandbackStatusLookup" ma:index="76" nillable="true" ma:displayName="Loc Overall Handback Status" ma:default="" ma:list="{F611A6F9-FC3A-482F-805C-5B55AA6502C0}" ma:internalName="LocOverallHandbackStatusLookup" ma:readOnly="true" ma:showField="OverallHandbackStatus" ma:web="f105ad54-119a-4495-aa55-0e28b6b4ad2f">
      <xsd:simpleType>
        <xsd:restriction base="dms:Lookup"/>
      </xsd:simpleType>
    </xsd:element>
    <xsd:element name="LocOverallLocStatusLookup" ma:index="77" nillable="true" ma:displayName="Loc Overall Localize Status" ma:default="" ma:list="{F611A6F9-FC3A-482F-805C-5B55AA6502C0}" ma:internalName="LocOverallLocStatusLookup" ma:readOnly="true" ma:showField="OverallLocStatus" ma:web="f105ad54-119a-4495-aa55-0e28b6b4ad2f">
      <xsd:simpleType>
        <xsd:restriction base="dms:Lookup"/>
      </xsd:simpleType>
    </xsd:element>
    <xsd:element name="LocOverallPreviewStatusLookup" ma:index="78" nillable="true" ma:displayName="Loc Overall Preview Status" ma:default="" ma:list="{F611A6F9-FC3A-482F-805C-5B55AA6502C0}" ma:internalName="LocOverallPreviewStatusLookup" ma:readOnly="true" ma:showField="OverallPreviewStatus" ma:web="f105ad54-119a-4495-aa55-0e28b6b4ad2f">
      <xsd:simpleType>
        <xsd:restriction base="dms:Lookup"/>
      </xsd:simpleType>
    </xsd:element>
    <xsd:element name="LocOverallPublishStatusLookup" ma:index="79" nillable="true" ma:displayName="Loc Overall Publish Status" ma:default="" ma:list="{F611A6F9-FC3A-482F-805C-5B55AA6502C0}" ma:internalName="LocOverallPublishStatusLookup" ma:readOnly="true" ma:showField="OverallPublishStatus" ma:web="f105ad54-119a-4495-aa55-0e28b6b4ad2f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F611A6F9-FC3A-482F-805C-5B55AA6502C0}" ma:internalName="LocProcessedForHandoffsLookup" ma:readOnly="true" ma:showField="ProcessedForHandoffs" ma:web="f105ad54-119a-4495-aa55-0e28b6b4ad2f">
      <xsd:simpleType>
        <xsd:restriction base="dms:Lookup"/>
      </xsd:simpleType>
    </xsd:element>
    <xsd:element name="LocProcessedForMarketsLookup" ma:index="82" nillable="true" ma:displayName="Loc Processed For Markets" ma:default="" ma:list="{F611A6F9-FC3A-482F-805C-5B55AA6502C0}" ma:internalName="LocProcessedForMarketsLookup" ma:readOnly="true" ma:showField="ProcessedForMarkets" ma:web="f105ad54-119a-4495-aa55-0e28b6b4ad2f">
      <xsd:simpleType>
        <xsd:restriction base="dms:Lookup"/>
      </xsd:simpleType>
    </xsd:element>
    <xsd:element name="LocPublishedDependentAssetsLookup" ma:index="83" nillable="true" ma:displayName="Loc Published Dependent Assets" ma:default="" ma:list="{F611A6F9-FC3A-482F-805C-5B55AA6502C0}" ma:internalName="LocPublishedDependentAssetsLookup" ma:readOnly="true" ma:showField="PublishedDependentAssets" ma:web="f105ad54-119a-4495-aa55-0e28b6b4ad2f">
      <xsd:simpleType>
        <xsd:restriction base="dms:Lookup"/>
      </xsd:simpleType>
    </xsd:element>
    <xsd:element name="LocPublishedLinkedAssetsLookup" ma:index="84" nillable="true" ma:displayName="Loc Published Linked Assets" ma:default="" ma:list="{F611A6F9-FC3A-482F-805C-5B55AA6502C0}" ma:internalName="LocPublishedLinkedAssetsLookup" ma:readOnly="true" ma:showField="PublishedLinkedAssets" ma:web="f105ad54-119a-4495-aa55-0e28b6b4ad2f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e3ccb7f3-e095-4e60-89e4-99358a9e407b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77ED1C39-458B-43CB-92CF-2BB5034D6716}" ma:internalName="Markets" ma:readOnly="false" ma:showField="MarketNa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48E76E2C-5BED-4E0E-9D91-D053B66F5ED2}" ma:internalName="NumOfRatingsLookup" ma:readOnly="true" ma:showField="NumOfRating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48E76E2C-5BED-4E0E-9D91-D053B66F5ED2}" ma:internalName="PublishStatusLookup" ma:readOnly="false" ma:showField="PublishStatu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faf1e1af-89ff-457d-b189-64e47bbed779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14d3419f-9772-4c8d-a0a0-05446c45e95f}" ma:internalName="TaxCatchAll" ma:showField="CatchAllData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14d3419f-9772-4c8d-a0a0-05446c45e95f}" ma:internalName="TaxCatchAllLabel" ma:readOnly="true" ma:showField="CatchAllDataLabel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f2036-029c-470e-8042-297c68a41472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alStatus xmlns="f105ad54-119a-4495-aa55-0e28b6b4ad2f">InProgress</ApprovalStatus>
    <EditorialTags xmlns="f105ad54-119a-4495-aa55-0e28b6b4ad2f" xsi:nil="true"/>
    <LastModifiedDateTime xmlns="f105ad54-119a-4495-aa55-0e28b6b4ad2f" xsi:nil="true"/>
    <Milestone xmlns="f105ad54-119a-4495-aa55-0e28b6b4ad2f" xsi:nil="true"/>
    <UANotes xmlns="f105ad54-119a-4495-aa55-0e28b6b4ad2f" xsi:nil="true"/>
    <Downloads xmlns="f105ad54-119a-4495-aa55-0e28b6b4ad2f">0</Downloads>
    <OriginAsset xmlns="f105ad54-119a-4495-aa55-0e28b6b4ad2f" xsi:nil="true"/>
    <TrustLevel xmlns="f105ad54-119a-4495-aa55-0e28b6b4ad2f">3 Community New</TrustLevel>
    <UACurrentWords xmlns="f105ad54-119a-4495-aa55-0e28b6b4ad2f" xsi:nil="true"/>
    <DSATActionTaken xmlns="f105ad54-119a-4495-aa55-0e28b6b4ad2f" xsi:nil="true"/>
    <NumericId xmlns="f105ad54-119a-4495-aa55-0e28b6b4ad2f">-1</NumericId>
    <OutputCachingOn xmlns="f105ad54-119a-4495-aa55-0e28b6b4ad2f">false</OutputCachingOn>
    <ParentAssetId xmlns="f105ad54-119a-4495-aa55-0e28b6b4ad2f" xsi:nil="true"/>
    <SubmitterId xmlns="f105ad54-119a-4495-aa55-0e28b6b4ad2f">a25423c0-ac58-4ea8-9b63-7626566666b4</SubmitterId>
    <TemplateStatus xmlns="f105ad54-119a-4495-aa55-0e28b6b4ad2f">Complete</TemplateStatus>
    <MarketSpecific xmlns="f105ad54-119a-4495-aa55-0e28b6b4ad2f">true</MarketSpecific>
    <Providers xmlns="f105ad54-119a-4495-aa55-0e28b6b4ad2f" xsi:nil="true"/>
    <VoteCount xmlns="f105ad54-119a-4495-aa55-0e28b6b4ad2f" xsi:nil="true"/>
    <ContentItem xmlns="f105ad54-119a-4495-aa55-0e28b6b4ad2f" xsi:nil="true"/>
    <IsDeleted xmlns="f105ad54-119a-4495-aa55-0e28b6b4ad2f">false</IsDeleted>
    <Markets xmlns="f105ad54-119a-4495-aa55-0e28b6b4ad2f">
      <Value>2</Value>
    </Markets>
    <ShowIn xmlns="f105ad54-119a-4495-aa55-0e28b6b4ad2f">Show everywhere</ShowIn>
    <TPApplication xmlns="f105ad54-119a-4495-aa55-0e28b6b4ad2f">PowerPoint</TPApplication>
    <AssetExpire xmlns="f105ad54-119a-4495-aa55-0e28b6b4ad2f">2100-01-01T00:00:00+00:00</AssetExpire>
    <AssetId xmlns="f105ad54-119a-4495-aa55-0e28b6b4ad2f">TP030008054</AssetId>
    <AssetType xmlns="f105ad54-119a-4495-aa55-0e28b6b4ad2f">TP</AssetType>
    <TPClientViewer xmlns="f105ad54-119a-4495-aa55-0e28b6b4ad2f" xsi:nil="true"/>
    <TPFriendlyName xmlns="f105ad54-119a-4495-aa55-0e28b6b4ad2f">Präsentationen mit reiter</TPFriendlyName>
    <TPInstallLocation xmlns="f105ad54-119a-4495-aa55-0e28b6b4ad2f">{My Templates}</TPInstallLocation>
    <IntlLangReview xmlns="f105ad54-119a-4495-aa55-0e28b6b4ad2f" xsi:nil="true"/>
    <MachineTranslated xmlns="f105ad54-119a-4495-aa55-0e28b6b4ad2f">false</MachineTranslated>
    <PlannedPubDate xmlns="f105ad54-119a-4495-aa55-0e28b6b4ad2f" xsi:nil="true"/>
    <AverageRating xmlns="f105ad54-119a-4495-aa55-0e28b6b4ad2f" xsi:nil="true"/>
    <CSXUpdate xmlns="f105ad54-119a-4495-aa55-0e28b6b4ad2f">false</CSXUpdate>
    <APDescription xmlns="f105ad54-119a-4495-aa55-0e28b6b4ad2f" xsi:nil="true"/>
    <Provider xmlns="f105ad54-119a-4495-aa55-0e28b6b4ad2f" xsi:nil="true"/>
    <AssetStart xmlns="f105ad54-119a-4495-aa55-0e28b6b4ad2f">2010-04-16T13:39:05+00:00</AssetStart>
    <BugNumber xmlns="f105ad54-119a-4495-aa55-0e28b6b4ad2f" xsi:nil="true"/>
    <LegacyData xmlns="f105ad54-119a-4495-aa55-0e28b6b4ad2f">ListingID:;Manager:;BuildStatus:Publish Passed;MockupPath:</LegacyData>
    <TPNamespace xmlns="f105ad54-119a-4495-aa55-0e28b6b4ad2f" xsi:nil="true"/>
    <PublishStatusLookup xmlns="f105ad54-119a-4495-aa55-0e28b6b4ad2f">
      <Value>334334</Value>
      <Value>560677</Value>
    </PublishStatusLookup>
    <SourceTitle xmlns="f105ad54-119a-4495-aa55-0e28b6b4ad2f">Präsentationen mit reiter</SourceTitle>
    <OriginalSourceMarket xmlns="f105ad54-119a-4495-aa55-0e28b6b4ad2f">english</OriginalSourceMarket>
    <PublishTargets xmlns="f105ad54-119a-4495-aa55-0e28b6b4ad2f">OfficeOnline</PublishTargets>
    <IntlLangReviewDate xmlns="f105ad54-119a-4495-aa55-0e28b6b4ad2f" xsi:nil="true"/>
    <DirectSourceMarket xmlns="f105ad54-119a-4495-aa55-0e28b6b4ad2f">english</DirectSourceMarket>
    <ClipArtFilename xmlns="f105ad54-119a-4495-aa55-0e28b6b4ad2f" xsi:nil="true"/>
    <OpenTemplate xmlns="f105ad54-119a-4495-aa55-0e28b6b4ad2f">true</OpenTemplate>
    <ApprovalLog xmlns="f105ad54-119a-4495-aa55-0e28b6b4ad2f" xsi:nil="true"/>
    <Component xmlns="c7af2036-029c-470e-8042-297c68a41472" xsi:nil="true"/>
    <TPComponent xmlns="f105ad54-119a-4495-aa55-0e28b6b4ad2f">PPTFiles</TPComponent>
    <LastHandOff xmlns="f105ad54-119a-4495-aa55-0e28b6b4ad2f" xsi:nil="true"/>
    <TPLaunchHelpLinkType xmlns="f105ad54-119a-4495-aa55-0e28b6b4ad2f" xsi:nil="true"/>
    <TimesCloned xmlns="f105ad54-119a-4495-aa55-0e28b6b4ad2f" xsi:nil="true"/>
    <CSXSubmissionMarket xmlns="f105ad54-119a-4495-aa55-0e28b6b4ad2f" xsi:nil="true"/>
    <EditorialStatus xmlns="f105ad54-119a-4495-aa55-0e28b6b4ad2f">Complete</EditorialStatus>
    <HandoffToMSDN xmlns="f105ad54-119a-4495-aa55-0e28b6b4ad2f" xsi:nil="true"/>
    <ThumbnailAssetId xmlns="f105ad54-119a-4495-aa55-0e28b6b4ad2f" xsi:nil="true"/>
    <UALocRecommendation xmlns="f105ad54-119a-4495-aa55-0e28b6b4ad2f">Localize</UALocRecommendation>
    <Description0 xmlns="c7af2036-029c-470e-8042-297c68a41472" xsi:nil="true"/>
    <OOCacheId xmlns="f105ad54-119a-4495-aa55-0e28b6b4ad2f" xsi:nil="true"/>
    <TPCommandLine xmlns="f105ad54-119a-4495-aa55-0e28b6b4ad2f">{PP} /n {FilePath}</TPCommandLine>
    <IntlLangReviewer xmlns="f105ad54-119a-4495-aa55-0e28b6b4ad2f" xsi:nil="true"/>
    <IntlLocPriority xmlns="f105ad54-119a-4495-aa55-0e28b6b4ad2f" xsi:nil="true"/>
    <CSXSubmissionDate xmlns="f105ad54-119a-4495-aa55-0e28b6b4ad2f">2009-11-29T08:00:00+00:00</CSXSubmissionDate>
    <CrawlForDependencies xmlns="f105ad54-119a-4495-aa55-0e28b6b4ad2f">false</CrawlForDependencies>
    <TPExecutable xmlns="f105ad54-119a-4495-aa55-0e28b6b4ad2f" xsi:nil="true"/>
    <FriendlyTitle xmlns="f105ad54-119a-4495-aa55-0e28b6b4ad2f" xsi:nil="true"/>
    <LastPublishResultLookup xmlns="f105ad54-119a-4495-aa55-0e28b6b4ad2f" xsi:nil="true"/>
    <TPLaunchHelpLink xmlns="f105ad54-119a-4495-aa55-0e28b6b4ad2f" xsi:nil="true"/>
    <BusinessGroup xmlns="f105ad54-119a-4495-aa55-0e28b6b4ad2f" xsi:nil="true"/>
    <TemplateTemplateType xmlns="f105ad54-119a-4495-aa55-0e28b6b4ad2f">PowerPoint 12 Default</TemplateTemplateType>
    <TPAppVersion xmlns="f105ad54-119a-4495-aa55-0e28b6b4ad2f">12</TPAppVersion>
    <AcquiredFrom xmlns="f105ad54-119a-4495-aa55-0e28b6b4ad2f" xsi:nil="true"/>
    <IsSearchable xmlns="f105ad54-119a-4495-aa55-0e28b6b4ad2f">true</IsSearchable>
    <ArtSampleDocs xmlns="f105ad54-119a-4495-aa55-0e28b6b4ad2f" xsi:nil="true"/>
    <UALocComments xmlns="f105ad54-119a-4495-aa55-0e28b6b4ad2f" xsi:nil="true"/>
    <CSXHash xmlns="f105ad54-119a-4495-aa55-0e28b6b4ad2f">GlkPUCBcjMROwwJphXmsi/HUMiM=</CSXHash>
    <APEditor xmlns="f105ad54-119a-4495-aa55-0e28b6b4ad2f">
      <UserInfo>
        <DisplayName>_o14migrate</DisplayName>
        <AccountId>23</AccountId>
        <AccountType/>
      </UserInfo>
    </APEditor>
    <PrimaryImageGen xmlns="f105ad54-119a-4495-aa55-0e28b6b4ad2f">true</PrimaryImageGen>
    <Manager xmlns="f105ad54-119a-4495-aa55-0e28b6b4ad2f" xsi:nil="true"/>
    <PolicheckWords xmlns="f105ad54-119a-4495-aa55-0e28b6b4ad2f" xsi:nil="true"/>
    <APAuthor xmlns="f105ad54-119a-4495-aa55-0e28b6b4ad2f">
      <UserInfo>
        <DisplayName>_o14migrate</DisplayName>
        <AccountId>23</AccountId>
        <AccountType/>
      </UserInfo>
    </APAuthor>
    <UAProjectedTotalWords xmlns="f105ad54-119a-4495-aa55-0e28b6b4ad2f" xsi:nil="true"/>
    <BlockPublish xmlns="f105ad54-119a-4495-aa55-0e28b6b4ad2f" xsi:nil="true"/>
    <InternalTagsTaxHTField0 xmlns="f105ad54-119a-4495-aa55-0e28b6b4ad2f">
      <Terms xmlns="http://schemas.microsoft.com/office/infopath/2007/PartnerControls"/>
    </InternalTagsTaxHTField0>
    <CampaignTagsTaxHTField0 xmlns="f105ad54-119a-4495-aa55-0e28b6b4ad2f">
      <Terms xmlns="http://schemas.microsoft.com/office/infopath/2007/PartnerControls"/>
    </CampaignTagsTaxHTField0>
    <LocManualTestRequired xmlns="f105ad54-119a-4495-aa55-0e28b6b4ad2f">false</LocManualTestRequired>
    <TaxCatchAll xmlns="f105ad54-119a-4495-aa55-0e28b6b4ad2f"/>
    <LocComments xmlns="f105ad54-119a-4495-aa55-0e28b6b4ad2f" xsi:nil="true"/>
    <OriginalRelease xmlns="f105ad54-119a-4495-aa55-0e28b6b4ad2f">14</OriginalRelease>
    <FeatureTagsTaxHTField0 xmlns="f105ad54-119a-4495-aa55-0e28b6b4ad2f">
      <Terms xmlns="http://schemas.microsoft.com/office/infopath/2007/PartnerControls"/>
    </FeatureTagsTaxHTField0>
    <LocalizationTagsTaxHTField0 xmlns="f105ad54-119a-4495-aa55-0e28b6b4ad2f">
      <Terms xmlns="http://schemas.microsoft.com/office/infopath/2007/PartnerControls"/>
    </LocalizationTagsTaxHTField0>
    <ScenarioTagsTaxHTField0 xmlns="f105ad54-119a-4495-aa55-0e28b6b4ad2f">
      <Terms xmlns="http://schemas.microsoft.com/office/infopath/2007/PartnerControls"/>
    </ScenarioTagsTaxHTField0>
    <LocRecommendedHandoff xmlns="f105ad54-119a-4495-aa55-0e28b6b4ad2f" xsi:nil="true"/>
    <RecommendationsModifier xmlns="f105ad54-119a-4495-aa55-0e28b6b4ad2f" xsi:nil="true"/>
    <LocLastLocAttemptVersionLookup xmlns="f105ad54-119a-4495-aa55-0e28b6b4ad2f">248101</LocLastLocAttemptVersionLookup>
    <LocMarketGroupTiers2 xmlns="f105ad54-119a-4495-aa55-0e28b6b4ad2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2AB79A9-8400-40FD-8476-57EC62E01A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5ad54-119a-4495-aa55-0e28b6b4ad2f"/>
    <ds:schemaRef ds:uri="c7af2036-029c-470e-8042-297c68a41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AD9E58-6788-4D60-BFC8-FB461889AB04}">
  <ds:schemaRefs>
    <ds:schemaRef ds:uri="http://schemas.microsoft.com/office/2006/metadata/properties"/>
    <ds:schemaRef ds:uri="http://schemas.microsoft.com/office/infopath/2007/PartnerControls"/>
    <ds:schemaRef ds:uri="f105ad54-119a-4495-aa55-0e28b6b4ad2f"/>
    <ds:schemaRef ds:uri="c7af2036-029c-470e-8042-297c68a41472"/>
  </ds:schemaRefs>
</ds:datastoreItem>
</file>

<file path=customXml/itemProps3.xml><?xml version="1.0" encoding="utf-8"?>
<ds:datastoreItem xmlns:ds="http://schemas.openxmlformats.org/officeDocument/2006/customXml" ds:itemID="{F1BEC30D-D6E3-4B6F-A9D9-4E46603ED4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Präsentationen mit reiter</Template>
  <TotalTime>0</TotalTime>
  <Words>499</Words>
  <Application>Microsoft Office PowerPoint</Application>
  <PresentationFormat>Bildschirmpräsentation (4:3)</PresentationFormat>
  <Paragraphs>97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Philosopher</vt:lpstr>
      <vt:lpstr>Times New Roman</vt:lpstr>
      <vt:lpstr>Wingdings</vt:lpstr>
      <vt:lpstr>Office</vt:lpstr>
      <vt:lpstr>PowerPoint-Präsentation</vt:lpstr>
      <vt:lpstr>PowerPoint-Präsentation</vt:lpstr>
      <vt:lpstr>PowerPoint-Präsentation</vt:lpstr>
      <vt:lpstr>UNTERSCHIED ZWIESCHEN TRACHEOTOMIE UND TRACHEOSTOMA</vt:lpstr>
      <vt:lpstr>PowerPoint-Präsentation</vt:lpstr>
      <vt:lpstr> DAS TRACHEOSTOMA-ANLAGE</vt:lpstr>
      <vt:lpstr>PowerPoint-Präsentation</vt:lpstr>
      <vt:lpstr> OFFENE CHIRURGISCHE TRACHEOTOMIE </vt:lpstr>
      <vt:lpstr>  PERKUTANE DILATATIVE TRACHEOTOMIE  </vt:lpstr>
      <vt:lpstr>PowerPoint-Präsentation</vt:lpstr>
      <vt:lpstr>PowerPoint-Präsentation</vt:lpstr>
      <vt:lpstr> NOTFALLMENAGMENT BEI TRACHEOSTOMA </vt:lpstr>
      <vt:lpstr>PowerPoint-Präsentation</vt:lpstr>
      <vt:lpstr>PowerPoint-Präsentation</vt:lpstr>
      <vt:lpstr>PowerPoint-Präsentation</vt:lpstr>
      <vt:lpstr> DANKE FÜR EURE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HP</dc:creator>
  <cp:lastModifiedBy>HP</cp:lastModifiedBy>
  <cp:revision>54</cp:revision>
  <dcterms:created xsi:type="dcterms:W3CDTF">2025-04-11T19:30:22Z</dcterms:created>
  <dcterms:modified xsi:type="dcterms:W3CDTF">2025-06-02T16:01:02Z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0x01010037696D9D1D95EC45A9440548E782419D04008C4669C20C93454ABB50E332FADBDDBE</vt:lpwstr>
  </property>
  <property fmtid="{D5CDD505-2E9C-101B-9397-08002B2CF9AE}" pid="3" name="Applications">
    <vt:lpwstr>53;#PowerPoint 12</vt:lpwstr>
  </property>
  <property fmtid="{D5CDD505-2E9C-101B-9397-08002B2CF9AE}" pid="4" name="Order">
    <vt:r8>12498600</vt:r8>
  </property>
  <property fmtid="{D5CDD505-2E9C-101B-9397-08002B2CF9AE}" pid="5" name="APTrustLevel">
    <vt:r8>3</vt:r8>
  </property>
</Properties>
</file>